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1pPr>
    <a:lvl2pPr indent="2286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2pPr>
    <a:lvl3pPr indent="4572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3pPr>
    <a:lvl4pPr indent="6858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4pPr>
    <a:lvl5pPr indent="9144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5pPr>
    <a:lvl6pPr indent="11430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6pPr>
    <a:lvl7pPr indent="13716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7pPr>
    <a:lvl8pPr indent="16002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8pPr>
    <a:lvl9pPr indent="18288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10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/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titleStyle>
    <p:bodyStyle>
      <a:lvl1pPr marL="444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1pPr>
      <a:lvl2pPr marL="889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2pPr>
      <a:lvl3pPr marL="1333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3pPr>
      <a:lvl4pPr marL="1778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4pPr>
      <a:lvl5pPr marL="2222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5pPr>
      <a:lvl6pPr marL="2667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6pPr>
      <a:lvl7pPr marL="3111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7pPr>
      <a:lvl8pPr marL="3556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8pPr>
      <a:lvl9pPr marL="4000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330200"/>
            <a:ext cx="12293600" cy="6248400"/>
          </a:xfrm>
          <a:prstGeom prst="rect">
            <a:avLst/>
          </a:prstGeom>
        </p:spPr>
      </p:pic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Nesting bowls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Design and media</a:t>
            </a:r>
          </a:p>
        </p:txBody>
      </p:sp>
      <p:sp>
        <p:nvSpPr>
          <p:cNvPr id="37" name="Shape 37"/>
          <p:cNvSpPr/>
          <p:nvPr/>
        </p:nvSpPr>
        <p:spPr>
          <a:xfrm>
            <a:off x="8372951" y="8505907"/>
            <a:ext cx="420796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Rohde and Meunchen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739804" y="2031999"/>
            <a:ext cx="5213143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endParaRPr i="1"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endParaRPr i="1"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algn="l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Nest: to fit an object inside of a larger object</a:t>
            </a:r>
            <a:endParaRPr i="1"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algn="l">
              <a:defRPr i="0" sz="1800">
                <a:solidFill>
                  <a:srgbClr val="000000"/>
                </a:solidFill>
                <a:effectLst/>
              </a:defRPr>
            </a:pPr>
            <a:endParaRPr i="1"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algn="l">
              <a:defRPr i="0" sz="1800">
                <a:solidFill>
                  <a:srgbClr val="000000"/>
                </a:solidFill>
                <a:effectLst/>
              </a:defRPr>
            </a:pPr>
            <a:endParaRPr i="1"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algn="l">
              <a:defRPr i="0" sz="1800">
                <a:solidFill>
                  <a:srgbClr val="000000"/>
                </a:solidFill>
                <a:effectLst/>
              </a:defRPr>
            </a:pPr>
            <a:endParaRPr i="1"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algn="l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Ex. Matryoshka nesting dolls</a:t>
            </a:r>
            <a:endParaRPr i="1"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</p:txBody>
      </p:sp>
      <p:pic>
        <p:nvPicPr>
          <p:cNvPr id="40" name="2413ECDC-417E-4434-BBA4-8DAA7ABF564C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2557" y="2931409"/>
            <a:ext cx="5916119" cy="591611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2801971" y="660786"/>
            <a:ext cx="662665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cap="all" i="0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What is nesting?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8FF70F5D-8B58-4003-827B-0E2069D1427E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1704" y="176104"/>
            <a:ext cx="9401392" cy="9401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6700" y="431800"/>
            <a:ext cx="6057900" cy="4013200"/>
          </a:xfrm>
          <a:prstGeom prst="rect">
            <a:avLst/>
          </a:prstGeom>
        </p:spPr>
      </p:pic>
      <p:pic>
        <p:nvPicPr>
          <p:cNvPr id="4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6700" y="4622800"/>
            <a:ext cx="6057900" cy="4699000"/>
          </a:xfrm>
          <a:prstGeom prst="rect">
            <a:avLst/>
          </a:prstGeom>
        </p:spPr>
      </p:pic>
      <p:pic>
        <p:nvPicPr>
          <p:cNvPr id="47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1949" y="431800"/>
            <a:ext cx="6057901" cy="889000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53FE8953-0881-4E79-949B-C20A91E3BAD7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7934" y="5205186"/>
            <a:ext cx="5830377" cy="436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83EC04B6-911C-4B7A-85C8-1E8385426AA6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755" y="5606384"/>
            <a:ext cx="4751479" cy="3563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8EF5B164-BCED-4A7C-BB23-4801B923DCFE-L0-001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7240" y="433272"/>
            <a:ext cx="4251764" cy="4251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150A84DA-6638-45F7-B5B5-C7C4AA173CB4-L0-001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2361" y="283950"/>
            <a:ext cx="6400801" cy="480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E14FDEBE-1854-4FDD-9C23-1534913CE693-L0-001.jpeg"/>
          <p:cNvPicPr/>
          <p:nvPr/>
        </p:nvPicPr>
        <p:blipFill>
          <a:blip r:embed="rId2">
            <a:extLst/>
          </a:blip>
          <a:srcRect l="666" t="0" r="666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901700" y="635000"/>
            <a:ext cx="11201400" cy="983552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Criteria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901700" y="1674586"/>
            <a:ext cx="11201400" cy="6928371"/>
          </a:xfrm>
          <a:prstGeom prst="rect">
            <a:avLst/>
          </a:prstGeom>
        </p:spPr>
        <p:txBody>
          <a:bodyPr/>
          <a:lstStyle/>
          <a:p>
            <a:pPr lvl="0" marL="518583" indent="-51858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3 closely sized bowls, able to nest</a:t>
            </a:r>
            <a:endParaRPr sz="4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518583" indent="-51858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Each bowl must be glazed/decorated differently than the other two </a:t>
            </a:r>
            <a:endParaRPr sz="4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518583" indent="-51858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Bowls CANNOT be smaller than 1" or bigger than 5" in diameter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087" y="1889657"/>
            <a:ext cx="5893226" cy="6642275"/>
          </a:xfrm>
          <a:prstGeom prst="rect">
            <a:avLst/>
          </a:prstGeom>
        </p:spPr>
      </p:pic>
      <p:sp>
        <p:nvSpPr>
          <p:cNvPr id="60" name="Shape 60"/>
          <p:cNvSpPr/>
          <p:nvPr>
            <p:ph type="title"/>
          </p:nvPr>
        </p:nvSpPr>
        <p:spPr>
          <a:xfrm>
            <a:off x="908050" y="680684"/>
            <a:ext cx="9625292" cy="991166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Key terms for ceramics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6680259" y="1909462"/>
            <a:ext cx="5900254" cy="6602665"/>
          </a:xfrm>
          <a:prstGeom prst="rect">
            <a:avLst/>
          </a:prstGeom>
        </p:spPr>
        <p:txBody>
          <a:bodyPr/>
          <a:lstStyle/>
          <a:p>
            <a:pPr lvl="0" marL="358759" indent="-358759" defTabSz="47320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rPr>
              <a:t>Slip</a:t>
            </a:r>
            <a:r>
              <a:rPr sz="2592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rPr>
              <a:t>- a clay and water mixture; used to join two pieces of clay together</a:t>
            </a:r>
            <a:endParaRPr sz="2592">
              <a:solidFill>
                <a:srgbClr val="5E524C"/>
              </a:solidFill>
              <a:effectLst>
                <a:outerShdw sx="100000" sy="100000" kx="0" ky="0" algn="b" rotWithShape="0" blurRad="20574" dist="2057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58759" indent="-358759" defTabSz="47320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rPr>
              <a:t>Score</a:t>
            </a:r>
            <a:r>
              <a:rPr sz="2592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rPr>
              <a:t>- technique used to join pieces of clay together</a:t>
            </a:r>
            <a:endParaRPr sz="2592">
              <a:solidFill>
                <a:srgbClr val="5E524C"/>
              </a:solidFill>
              <a:effectLst>
                <a:outerShdw sx="100000" sy="100000" kx="0" ky="0" algn="b" rotWithShape="0" blurRad="20574" dist="2057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58759" indent="-358759" defTabSz="47320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rPr>
              <a:t>Glaze</a:t>
            </a:r>
            <a:r>
              <a:rPr sz="2592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rPr>
              <a:t>- coating of enamel applied to a fired piece of clay.                          </a:t>
            </a:r>
            <a:r>
              <a:rPr i="1" sz="2430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rPr>
              <a:t>Never glaze the bottom of your bowl!</a:t>
            </a:r>
            <a:endParaRPr i="1" sz="2430">
              <a:solidFill>
                <a:srgbClr val="5E524C"/>
              </a:solidFill>
              <a:effectLst>
                <a:outerShdw sx="100000" sy="100000" kx="0" ky="0" algn="b" rotWithShape="0" blurRad="20574" dist="20574" dir="5520000">
                  <a:srgbClr val="FFFFFF">
                    <a:alpha val="71999"/>
                  </a:srgbClr>
                </a:outerShdw>
              </a:effectLst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lvl="0" marL="358759" indent="-358759" defTabSz="47320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rPr>
              <a:t>Slab</a:t>
            </a:r>
            <a:r>
              <a:rPr sz="2592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rPr>
              <a:t>- a flat piece of clay cut into a shape and joined with another piece to make an object</a:t>
            </a:r>
            <a:endParaRPr sz="2592">
              <a:solidFill>
                <a:srgbClr val="5E524C"/>
              </a:solidFill>
              <a:effectLst>
                <a:outerShdw sx="100000" sy="100000" kx="0" ky="0" algn="b" rotWithShape="0" blurRad="20574" dist="2057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358759" indent="-358759" defTabSz="47320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rPr>
              <a:t>Wedging</a:t>
            </a:r>
            <a:r>
              <a:rPr sz="2592">
                <a:solidFill>
                  <a:srgbClr val="5E524C"/>
                </a:solidFill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rPr>
              <a:t>- a technique of kneading clay to force air bubbles out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3676" y="1974031"/>
            <a:ext cx="5899447" cy="6649269"/>
          </a:xfrm>
          <a:prstGeom prst="rect">
            <a:avLst/>
          </a:prstGeom>
        </p:spPr>
      </p:pic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What to do first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901700" y="1705041"/>
            <a:ext cx="5562422" cy="7187249"/>
          </a:xfrm>
          <a:prstGeom prst="rect">
            <a:avLst/>
          </a:prstGeom>
        </p:spPr>
        <p:txBody>
          <a:bodyPr/>
          <a:lstStyle/>
          <a:p>
            <a:pPr lvl="0" marL="492125" indent="-492125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Design shape for mouth of bowl</a:t>
            </a:r>
            <a:endParaRPr sz="40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92125" indent="-492125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Draw out the selected shape in three different sizes</a:t>
            </a:r>
            <a:endParaRPr sz="40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92125" indent="-492125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Must get design approved before clay can be handed out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